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5"/>
  </p:notesMasterIdLst>
  <p:sldIdLst>
    <p:sldId id="2974" r:id="rId2"/>
    <p:sldId id="404" r:id="rId3"/>
    <p:sldId id="2981" r:id="rId4"/>
    <p:sldId id="559" r:id="rId5"/>
    <p:sldId id="2978" r:id="rId6"/>
    <p:sldId id="2980" r:id="rId7"/>
    <p:sldId id="2979" r:id="rId8"/>
    <p:sldId id="2976" r:id="rId9"/>
    <p:sldId id="2968" r:id="rId10"/>
    <p:sldId id="2969" r:id="rId11"/>
    <p:sldId id="2970" r:id="rId12"/>
    <p:sldId id="558" r:id="rId13"/>
    <p:sldId id="2971" r:id="rId14"/>
    <p:sldId id="2972" r:id="rId15"/>
    <p:sldId id="2973" r:id="rId16"/>
    <p:sldId id="562" r:id="rId17"/>
    <p:sldId id="566" r:id="rId18"/>
    <p:sldId id="564" r:id="rId19"/>
    <p:sldId id="567" r:id="rId20"/>
    <p:sldId id="568" r:id="rId21"/>
    <p:sldId id="569" r:id="rId22"/>
    <p:sldId id="2982" r:id="rId23"/>
    <p:sldId id="570" r:id="rId24"/>
    <p:sldId id="571" r:id="rId25"/>
    <p:sldId id="2983" r:id="rId26"/>
    <p:sldId id="573" r:id="rId27"/>
    <p:sldId id="574" r:id="rId28"/>
    <p:sldId id="575" r:id="rId29"/>
    <p:sldId id="577" r:id="rId30"/>
    <p:sldId id="578" r:id="rId31"/>
    <p:sldId id="579" r:id="rId32"/>
    <p:sldId id="580" r:id="rId33"/>
    <p:sldId id="2967" r:id="rId34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1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1" autoAdjust="0"/>
    <p:restoredTop sz="76997" autoAdjust="0"/>
  </p:normalViewPr>
  <p:slideViewPr>
    <p:cSldViewPr>
      <p:cViewPr varScale="1">
        <p:scale>
          <a:sx n="96" d="100"/>
          <a:sy n="96" d="100"/>
        </p:scale>
        <p:origin x="166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E1D22-0A13-364C-AB57-ED823F1168FF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DBA3F-6EB8-2F45-AFD1-E2FE43DB9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4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drshenlei/article/details/4250306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操作系统中，通过源代码编译完成的二进制文件，有一个统一的格式，叫做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文件。全称是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 and Linkable Format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。翻译成中文就是可执行和可链接格式。这一节我们讲内核映像布局，内核映像也是二进制文件，所以要先学习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系统下二进制文件的格式。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4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前面说了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的四大组成部分，第一第二部分、划分为上面这个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，分别是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的信息，以及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。紧接着下面是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，也就是主要存放数据的地方。这个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拆开了，可以看到存放着代码、数据、以及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的名字。最后一部分是每个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 展示的彩色代码，就是一个真实文件的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进制值表示。上面是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，下面是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。（点击鼠标）来展开看一下。这里的彩色主要是为了进行每一个变量的区分。一共是十四个变量。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前面四个字节是固定，称之为“魔数”，里面包含了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字样。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后面两个绿的分别表示了文件是多少位的，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后面的表示文件是大端还是小端，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表示是小端。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再后面四个黄色的字节，永远是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的版本。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然后到第二行，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e_type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表示的这是一个可执行文件，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处理器。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再往后四字节绿色的和上面的一样，表示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版本，永远是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下面黄色的四位是一个地址，表明从哪里开始是可执行文件。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后面红色的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进制值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0x40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的偏移值。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来到第三行，第一个蓝色十六进制值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0xB0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的偏移值。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后面绿色的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0x34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后面黄色的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表明的是单个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的大小。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后面红色的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表明现有的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最后蓝色的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0x28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是说一个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有多大。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第四行，绿色的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的总数量。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后面黄色的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 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中的序号。这些就是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的所有内容，可以看到就是一些基本的文件信息。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下面的这个模块就是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的内容。这一块数据在什么位置呢？前面已经给出了，偏移量是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0x40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。第一行蓝色的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表明这一个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需要载入到内存。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绿色的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表示，这个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应该加载到哪里，是一个偏移量，也是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黄色是它应被载入到的虚拟地址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红色是它应被载入到的物理地址。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第二行绿色的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是文件的大小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是在内存中的大小</a:t>
            </a:r>
          </a:p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红色的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表示文件即可读也可以执行。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第二部分，就是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文件实质的内容。最上面一块是代码，中间是数据，最后是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names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。这一份示例文件就是一个输出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World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的简单演示程序，可以看到，左边的十六进制代码翻译过来就是汇编语言编写的程序。中间存储的是一个字符串，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World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。最后一个部分是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names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89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第三部分，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。这一部分只是在链接的过程中会用到。对于可执行文件，是被忽略掉的。这里包含了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等字段。比较重要的字段，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.text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是代码段，权限为只读，保存程序代码。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.data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数据段，保存已经初始化的全部变量和局部变量，可读可写。这里的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，只读数据段。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shstrtab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意思是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 string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了解了这些信息之后，我们就对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文件整体的内容有了一个概念。在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系统下，有专门的命令来查看文件的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文件头信息。比如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readelf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-h file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。这里看到的就是我前面给大家讲的每一块的内容，这里是软件很直观的给大家展示出来。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9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刚才图片中示例程序的段表展示了三种不同的段，但其实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中存在更多不同种类的段，查看方法也很简单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readelf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file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。这张图里可以看到，除了序号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为留空以外，这个文件还包含另外九种不同的段。每一个不同的段都用来保存不同种类的数据。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0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段表的作用就是用来描述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文件中各个段的信息，比如每个段的段名、段的长度、在文件中的位置、读写权限等。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我们看一个简单地例子。非常简单的一个程序，交换两个变量。这里的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段是用来保存未初始化的全局变量。已经初始化的全局变量存放在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段用来存放代码。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78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文件中有很多字符串，比如段名、变量名、函数名等。这些字符串并不保存在代码段，而是集中保存在字符串表中，便于查询。下面图中就是一个简单字符串的存储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0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对应的还有符号表。函数和变量统称为符号，其中函数名和变量名就称为符号名。符号表保存了当前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文件中的所有符号的信息，包括符号名、符号对应的值、符号大小、符号类型、符号类型及绑定信息、符号所在的段。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好，同样是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文件，一共有四种类型。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第一种是可执行文件，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下的可执行文件一般都没有扩展名，对应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系统下就是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.exe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19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这里是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符号的结构体。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33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查看符号表的命令是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readelf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file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。我们看一下一些符号。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的内核文件是要加载到内存中的。通过编译我们能得到很多种不同的内核映像文件。第一种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文件，属于是未经压缩，原始的映像。另一种是经过压缩的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zImage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文件，这类文件体积小，但是需要在映像开头添加解压缩的代码。每次载入的时候进行解压，由于体积小，比较适合嵌入式的系统。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bzImage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的意思，大。实际使用中两种映像分别载入到低端内存和高端内存区域。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我们打开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目录，就可以看到内核文件。这里展示了多个不同版本的内核文件。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22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命令就可以查看内核的内容了。如果不是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格式的话，是无法通过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文件来查看的。该命令会通过文件初始的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Magic number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来判断当前文件格式。下面的一些基本信息，和我们前面分析的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内容都是一一对应的。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58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objdump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下面的命令，可以对文件进行反汇编。比如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objdump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-h file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就可以查看目标文件的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信息。内核影响包含了非常多的节，这里只展示了一小部分。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回到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system.map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文件是内核符号表，是从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中导出的。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85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符号有很多种不同的类型，左边的列表详细的说明了符号类型，右边是符号表的格式，分别是地址、类型以及符号。小写的符号代表局部，大写的符号代表全局。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83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https://blog.csdn.net/drshenlei/article/details/4250306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加载到内存中的内核分为了两部分，一部分存储在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640k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一下的内存中，以实模式运行。另一部分存储在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1MB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以后的内存中，以保护模式运行。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8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C864BAA-E6CF-4107-9987-21E60A20E7E2}" type="datetime1">
              <a:rPr lang="en-US" smtClean="0"/>
              <a:pPr>
                <a:defRPr/>
              </a:pPr>
              <a:t>1/14/21</a:t>
            </a:fld>
            <a:endParaRPr 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216279-FB83-4541-B350-D20798294150}" type="slidenum">
              <a:rPr lang="en-US" altLang="zh-CN" smtClean="0"/>
              <a:pPr/>
              <a:t>33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64503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第二种是可重定位文件，这类文件包含了代码和数据，可以被用来链接成可执行文件或共享目标文件。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文件就是可重定位文件，对应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.obj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这种可重定位文件也叫静态链接库，在之后的链接成的可执行文件中，都有一个代码的拷贝，如果很多可执行文件都使用同一个静态链接库，那么等于说每一个可执行文件都包含了这个静态链接库里的代码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种是共享目标文件。这种文件也是包含了代码和数据。但是和第一种可重定位文件不同，这个文件在不会最终存在于可执行文件中，而是以单独的文件形式存在，程序运行的时候，会链接到这个文件。同时这个文件可以可以多文件公用的，故不用占用大量的磁盘空间。也叫做动态链接库。对应的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第四种是核心转储文件，是在进程以外终止时，将该进程地址空间的内容和终止时的一切信息存储到的文件。常用的就是上面四种格式文件。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4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文件的一个总结。很重要，考试要考的。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3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这一标准，首次出现在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年发布的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 System V Release4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操作系统，简称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。由于表现好，在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年的时候被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x86open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操作系统中的标准文件格式。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7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一个标准的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文件可以分为四个部分。第一部分是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 header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，用来描述整个文件。第二部分是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，用来描述文件中的各种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，告知系统如何创建进程。第三部分是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是从运行的角度来描述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是从链接的角度来描述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文件。同时从图中我们可以看到，每一个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是有多个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所组成的，两者是包含关系。第四部分是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Header 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，包含了每个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这里我借用网上的一张图，我认为这个是非常经典的，也是非常明了的一张图。事无巨细的分析了每一个组成部分。我会把这里拆开来给大家看。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DBA3F-6EB8-2F45-AFD1-E2FE43DB95B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935" y="112713"/>
            <a:ext cx="126169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iscas-mz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79596" y="333375"/>
            <a:ext cx="263245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51339" y="1828801"/>
            <a:ext cx="8241323" cy="1744663"/>
          </a:xfrm>
          <a:noFill/>
        </p:spPr>
        <p:txBody>
          <a:bodyPr lIns="91440" rIns="91440"/>
          <a:lstStyle>
            <a:lvl1pPr algn="ctr">
              <a:defRPr sz="3692" b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21069" y="3886200"/>
            <a:ext cx="5908431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954"/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55023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CAA4-D073-466F-8D95-83D121EDC3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9228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68326"/>
            <a:ext cx="22860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6"/>
            <a:ext cx="6717323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B4ECF-B331-4F26-9EDB-E08F759F9B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984231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2050"/>
            <a:ext cx="17584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DE90A-06C3-47CE-BA8B-3C8F01A401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 hasCustomPrompt="1"/>
          </p:nvPr>
        </p:nvSpPr>
        <p:spPr bwMode="auto">
          <a:xfrm>
            <a:off x="0" y="56197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</a:ln>
          <a:effectLst/>
        </p:spPr>
        <p:txBody>
          <a:bodyPr vert="horz" wrap="square" lIns="288000" tIns="45720" rIns="288000" bIns="45720" numCol="1" anchor="ctr" anchorCtr="0" compatLnSpc="1"/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2630406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3701-8B22-4BF9-B83D-C544728963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tIns="107950" bIns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9133361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E509461-BB2A-4380-AE77-26BE25D5F3C3}"/>
              </a:ext>
            </a:extLst>
          </p:cNvPr>
          <p:cNvSpPr/>
          <p:nvPr/>
        </p:nvSpPr>
        <p:spPr>
          <a:xfrm>
            <a:off x="0" y="0"/>
            <a:ext cx="9144000" cy="6572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5"/>
          </a:p>
        </p:txBody>
      </p:sp>
      <p:cxnSp>
        <p:nvCxnSpPr>
          <p:cNvPr id="11" name="直接连接符 10"/>
          <p:cNvCxnSpPr/>
          <p:nvPr/>
        </p:nvCxnSpPr>
        <p:spPr>
          <a:xfrm>
            <a:off x="12032" y="550994"/>
            <a:ext cx="9144000" cy="0"/>
          </a:xfrm>
          <a:prstGeom prst="line">
            <a:avLst/>
          </a:prstGeom>
          <a:ln w="381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88" y="4616"/>
            <a:ext cx="9142012" cy="490134"/>
          </a:xfrm>
          <a:prstGeom prst="rect">
            <a:avLst/>
          </a:prstGeom>
          <a:solidFill>
            <a:srgbClr val="E1F8F7"/>
          </a:solidFill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585" b="1" noProof="1">
                <a:solidFill>
                  <a:srgbClr val="6228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charset="0"/>
                <a:ea typeface="隶书" charset="0"/>
                <a:cs typeface="+mn-ea"/>
                <a:sym typeface="+mn-ea"/>
              </a:rPr>
              <a:t>中国科学院大学网络空间安全学院专业必修课</a:t>
            </a:r>
            <a:endParaRPr lang="zh-CN" altLang="en-US" sz="2585" b="1" noProof="1">
              <a:solidFill>
                <a:srgbClr val="6228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charset="0"/>
              <a:ea typeface="隶书" charset="0"/>
              <a:sym typeface="+mn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866C397-1182-438F-B333-BEF59CDB3109}"/>
              </a:ext>
            </a:extLst>
          </p:cNvPr>
          <p:cNvSpPr txBox="1">
            <a:spLocks/>
          </p:cNvSpPr>
          <p:nvPr/>
        </p:nvSpPr>
        <p:spPr bwMode="auto">
          <a:xfrm>
            <a:off x="1393231" y="2067030"/>
            <a:ext cx="6359525" cy="1521147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lang="zh-CN" altLang="en-US" sz="2800" b="1" kern="1200" baseline="0">
                <a:solidFill>
                  <a:schemeClr val="tx1"/>
                </a:solidFill>
                <a:effectLst/>
                <a:latin typeface="Arial Narrow" pitchFamily="34" charset="0"/>
                <a:ea typeface="微软雅黑" pitchFamily="34" charset="-122"/>
                <a:cs typeface="+mn-cs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lang="en-US" altLang="en-US"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zh-CN" altLang="en-US" sz="3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charset="0"/>
                <a:ea typeface="华文中宋" charset="0"/>
                <a:sym typeface="+mn-ea"/>
              </a:rPr>
              <a:t>操作系统</a:t>
            </a:r>
          </a:p>
          <a:p>
            <a:pPr fontAlgn="auto">
              <a:defRPr/>
            </a:pPr>
            <a:r>
              <a:rPr lang="en-US" altLang="zh-CN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charset="0"/>
                <a:ea typeface="华文中宋" charset="0"/>
                <a:sym typeface="+mn-ea"/>
              </a:rPr>
              <a:t>Operating System</a:t>
            </a:r>
            <a:endParaRPr lang="en-US" altLang="zh-CN" i="1" noProof="1">
              <a:latin typeface="Times New Roman" pitchFamily="18" charset="0"/>
              <a:sym typeface="+mn-ea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DB784156-C00E-42C9-A4EF-AB27000E0C49}"/>
              </a:ext>
            </a:extLst>
          </p:cNvPr>
          <p:cNvSpPr>
            <a:spLocks noGrp="1"/>
          </p:cNvSpPr>
          <p:nvPr/>
        </p:nvSpPr>
        <p:spPr>
          <a:xfrm>
            <a:off x="11750" y="1020212"/>
            <a:ext cx="9143999" cy="53658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noProof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charset="0"/>
                <a:ea typeface="华文中宋" charset="0"/>
              </a:rPr>
              <a:t>2020-2021</a:t>
            </a:r>
            <a:r>
              <a:rPr lang="zh-CN" altLang="en-US" sz="2800" b="1" noProof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charset="0"/>
                <a:ea typeface="华文中宋" charset="0"/>
              </a:rPr>
              <a:t>学年秋季学期</a:t>
            </a:r>
          </a:p>
        </p:txBody>
      </p:sp>
      <p:sp>
        <p:nvSpPr>
          <p:cNvPr id="10" name="文本占位符 14">
            <a:extLst>
              <a:ext uri="{FF2B5EF4-FFF2-40B4-BE49-F238E27FC236}">
                <a16:creationId xmlns:a16="http://schemas.microsoft.com/office/drawing/2014/main" id="{A307B9EA-FC5A-E248-A4B3-AA72F8DD48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036" y="4293096"/>
            <a:ext cx="8353425" cy="914400"/>
          </a:xfrm>
        </p:spPr>
        <p:txBody>
          <a:bodyPr/>
          <a:lstStyle>
            <a:lvl1pPr marL="0" indent="0" algn="ctr" rtl="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charset="0"/>
                <a:ea typeface="微软雅黑" charset="0"/>
                <a:cs typeface="+mj-cs"/>
              </a:defRPr>
            </a:lvl1pPr>
          </a:lstStyle>
          <a:p>
            <a:pPr lvl="0"/>
            <a:r>
              <a:rPr lang="en-US" altLang="zh-CN" dirty="0"/>
              <a:t>x-x </a:t>
            </a:r>
            <a:r>
              <a:rPr lang="zh-CN" altLang="en-US" dirty="0"/>
              <a:t>课程标题</a:t>
            </a:r>
          </a:p>
        </p:txBody>
      </p:sp>
    </p:spTree>
    <p:extLst>
      <p:ext uri="{BB962C8B-B14F-4D97-AF65-F5344CB8AC3E}">
        <p14:creationId xmlns:p14="http://schemas.microsoft.com/office/powerpoint/2010/main" val="3422284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第二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801" y="764815"/>
            <a:ext cx="5760400" cy="43203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txBody>
          <a:bodyPr anchor="ctr"/>
          <a:lstStyle>
            <a:lvl1pPr marL="0" indent="0" algn="ctr">
              <a:buNone/>
              <a:defRPr sz="2585" b="1" baseline="0">
                <a:solidFill>
                  <a:schemeClr val="tx1"/>
                </a:solidFill>
                <a:effectLst/>
                <a:latin typeface="Arial Narrow" pitchFamily="34" charset="0"/>
                <a:ea typeface="微软雅黑" pitchFamily="34" charset="-122"/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28651" y="1412862"/>
            <a:ext cx="7886700" cy="4870903"/>
          </a:xfrm>
        </p:spPr>
        <p:txBody>
          <a:bodyPr/>
          <a:lstStyle>
            <a:lvl1pPr>
              <a:lnSpc>
                <a:spcPct val="100000"/>
              </a:lnSpc>
              <a:defRPr lang="zh-CN" altLang="en-US" sz="2215" b="1" kern="1200" baseline="0" noProof="1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062" indent="-211021">
              <a:lnSpc>
                <a:spcPct val="100000"/>
              </a:lnSpc>
              <a:defRPr lang="zh-CN" altLang="en-US" sz="1846" b="1" kern="1200" baseline="0" noProof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1224483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384E4B-AA6E-453B-ADE9-F02F43D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5076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28CAF-2242-4065-9091-AF52C48C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56B923-0D31-46CD-894B-A3F1DB06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90" y="563028"/>
            <a:ext cx="5761219" cy="10790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AB06B9-4D84-419C-98B6-B0B0AE59C03A}"/>
              </a:ext>
            </a:extLst>
          </p:cNvPr>
          <p:cNvSpPr txBox="1"/>
          <p:nvPr/>
        </p:nvSpPr>
        <p:spPr>
          <a:xfrm>
            <a:off x="141342" y="6569541"/>
            <a:ext cx="793678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62282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课程名称 操作系统                            授课教师 武延军                助教 郑晨、田思洋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9760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39" y="1340769"/>
            <a:ext cx="8241323" cy="4896543"/>
          </a:xfrm>
        </p:spPr>
        <p:txBody>
          <a:bodyPr/>
          <a:lstStyle>
            <a:lvl1pPr>
              <a:defRPr sz="2585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lnSpc>
                <a:spcPct val="100000"/>
              </a:lnSpc>
              <a:defRPr sz="1846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>
              <a:buFont typeface="Wingdings" pitchFamily="2" charset="2"/>
              <a:buChar char="Ø"/>
              <a:defRPr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75746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82C1A-C5B3-42D5-AF87-DBD5476B7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4634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1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3FC63-DC1C-492E-BE4D-1055C8A01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89105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E4DC1-00FC-4933-8396-B0E01B5386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54258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6664B-AA12-4858-9E22-C1219749D7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20300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13D05-8C78-47A2-8570-EF6F17F89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3089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24378-1C3B-44E6-BF5E-36164A66F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064101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5347-3C44-40D5-A17B-53A0D0316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7012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63" descr="backgroud-blueframe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047" descr="软件所所徽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105400" y="112713"/>
            <a:ext cx="126169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1056" descr="iscas-mzd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 Box 1045"/>
          <p:cNvSpPr txBox="1">
            <a:spLocks noChangeArrowheads="1"/>
          </p:cNvSpPr>
          <p:nvPr/>
        </p:nvSpPr>
        <p:spPr bwMode="auto">
          <a:xfrm>
            <a:off x="6279596" y="333375"/>
            <a:ext cx="2632452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3046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2021/1/14</a:t>
            </a:fld>
            <a:endParaRPr lang="zh-CN" altLang="en-US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83877" y="6242050"/>
            <a:ext cx="2672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49107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92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60FDD7D6-4A33-4BAD-82C5-1FFBFF1AD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7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1339" y="1412875"/>
            <a:ext cx="8241323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</p:spTree>
    <p:extLst>
      <p:ext uri="{BB962C8B-B14F-4D97-AF65-F5344CB8AC3E}">
        <p14:creationId xmlns:p14="http://schemas.microsoft.com/office/powerpoint/2010/main" val="24177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74" r:id="rId17"/>
  </p:sldLayoutIdLst>
  <p:transition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2204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8440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26612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6881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400" b="1">
          <a:solidFill>
            <a:srgbClr val="000066"/>
          </a:solidFill>
          <a:latin typeface="+mn-lt"/>
          <a:ea typeface="+mn-ea"/>
          <a:cs typeface="+mn-cs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215">
          <a:solidFill>
            <a:srgbClr val="FF3300"/>
          </a:solidFill>
          <a:latin typeface="+mn-lt"/>
          <a:ea typeface="+mn-ea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1846">
          <a:solidFill>
            <a:srgbClr val="0000FF"/>
          </a:solidFill>
          <a:latin typeface="+mn-lt"/>
          <a:ea typeface="+mn-ea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rgbClr val="CC3300"/>
          </a:solidFill>
          <a:latin typeface="+mn-lt"/>
          <a:ea typeface="+mn-ea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2B4A5-C70F-F441-B8AB-2F4A67D66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67870"/>
            <a:ext cx="9144000" cy="27252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《</a:t>
            </a:r>
            <a:r>
              <a:rPr lang="en-US" altLang="zh-CN" sz="4062" spc="277" dirty="0" err="1">
                <a:solidFill>
                  <a:srgbClr val="000066"/>
                </a:solidFill>
                <a:latin typeface="+mj-ea"/>
                <a:ea typeface="+mj-ea"/>
              </a:rPr>
              <a:t>openEuler</a:t>
            </a:r>
            <a:r>
              <a:rPr lang="zh-CN" altLang="en-US" sz="4062" spc="277" dirty="0">
                <a:solidFill>
                  <a:srgbClr val="000066"/>
                </a:solidFill>
                <a:latin typeface="+mj-ea"/>
                <a:ea typeface="+mj-ea"/>
              </a:rPr>
              <a:t>内核编程</a:t>
            </a: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》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第二章 第</a:t>
            </a:r>
            <a:r>
              <a:rPr lang="en-US" altLang="zh-CN" sz="3692" spc="277" dirty="0">
                <a:solidFill>
                  <a:srgbClr val="000066"/>
                </a:solidFill>
                <a:latin typeface="+mj-ea"/>
                <a:ea typeface="+mj-ea"/>
              </a:rPr>
              <a:t>2</a:t>
            </a: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讲</a:t>
            </a:r>
            <a:endParaRPr lang="en-US" altLang="zh-CN" sz="3692" spc="277" dirty="0">
              <a:solidFill>
                <a:srgbClr val="000066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操作系统基本结构和映像布局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0D3FC-1258-5444-B77B-54E9A9B4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" y="4625440"/>
            <a:ext cx="9144000" cy="1196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5050"/>
              </a:buClr>
              <a:buSzPct val="120000"/>
              <a:buFont typeface="Wingdings" panose="05000000000000000000" pitchFamily="2" charset="2"/>
              <a:buChar char="§"/>
              <a:defRPr kumimoji="1" sz="26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  <a:defRPr kumimoji="1" sz="2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/>
              <a:buChar char="F"/>
              <a:defRPr kumimoji="1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r>
              <a:rPr kumimoji="0" lang="zh-CN" altLang="en-US" sz="2400" dirty="0">
                <a:solidFill>
                  <a:srgbClr val="CC0000"/>
                </a:solidFill>
                <a:latin typeface="+mj-ea"/>
                <a:ea typeface="+mj-ea"/>
              </a:rPr>
              <a:t>中国科学院软件研究所</a:t>
            </a:r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fld id="{2133CF6D-AB55-400B-B9B2-17E6264C77D7}" type="datetime2">
              <a:rPr kumimoji="0" lang="zh-CN" altLang="en-US" sz="2400" smtClean="0">
                <a:solidFill>
                  <a:srgbClr val="CC0000"/>
                </a:solidFill>
                <a:latin typeface="+mj-ea"/>
                <a:ea typeface="+mj-ea"/>
              </a:rPr>
              <a:pPr>
                <a:lnSpc>
                  <a:spcPct val="150000"/>
                </a:lnSpc>
                <a:spcBef>
                  <a:spcPts val="0"/>
                </a:spcBef>
                <a:buClr>
                  <a:schemeClr val="hlink"/>
                </a:buClr>
                <a:buSzPct val="50000"/>
                <a:buNone/>
              </a:pPr>
              <a:t>2021年1月14日 Thursday</a:t>
            </a:fld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247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5819D316-9A7B-4ACB-AE86-530DFEA069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5" y="1916832"/>
            <a:ext cx="4039164" cy="31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343079-7EDD-4B87-8050-1788CC2C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整体结构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A37EF0-CCFE-4B25-A183-FE543732DC41}"/>
              </a:ext>
            </a:extLst>
          </p:cNvPr>
          <p:cNvSpPr txBox="1"/>
          <p:nvPr/>
        </p:nvSpPr>
        <p:spPr>
          <a:xfrm>
            <a:off x="5220072" y="3212976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part1</a:t>
            </a:r>
            <a:r>
              <a:rPr lang="zh-CN" altLang="en-US" dirty="0"/>
              <a:t>：</a:t>
            </a:r>
            <a:r>
              <a:rPr lang="en-US" altLang="zh-CN" dirty="0"/>
              <a:t>ELF header</a:t>
            </a:r>
          </a:p>
          <a:p>
            <a:r>
              <a:rPr lang="en-US" altLang="zh-CN" dirty="0"/>
              <a:t>part2</a:t>
            </a:r>
            <a:r>
              <a:rPr lang="zh-CN" altLang="en-US" dirty="0"/>
              <a:t>：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  <a:p>
            <a:r>
              <a:rPr lang="en-US" altLang="zh-CN" dirty="0"/>
              <a:t>part3</a:t>
            </a:r>
            <a:r>
              <a:rPr lang="zh-CN" altLang="en-US" dirty="0"/>
              <a:t>：</a:t>
            </a:r>
            <a:r>
              <a:rPr lang="en-US" altLang="zh-CN" dirty="0"/>
              <a:t>sections / segments</a:t>
            </a:r>
          </a:p>
          <a:p>
            <a:r>
              <a:rPr lang="en-US" altLang="zh-CN" dirty="0"/>
              <a:t>part4</a:t>
            </a:r>
            <a:r>
              <a:rPr lang="zh-CN" altLang="en-US" dirty="0"/>
              <a:t>：</a:t>
            </a:r>
            <a:r>
              <a:rPr lang="en-US" altLang="zh-CN" dirty="0"/>
              <a:t>section header table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BCD70-1B20-4585-8899-B3F94EE5DCEA}"/>
              </a:ext>
            </a:extLst>
          </p:cNvPr>
          <p:cNvSpPr txBox="1"/>
          <p:nvPr/>
        </p:nvSpPr>
        <p:spPr>
          <a:xfrm>
            <a:off x="5780800" y="222896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ELF</a:t>
            </a:r>
            <a:r>
              <a:rPr lang="zh-CN" altLang="en-US" dirty="0"/>
              <a:t>四大组成部分</a:t>
            </a:r>
          </a:p>
        </p:txBody>
      </p:sp>
    </p:spTree>
    <p:extLst>
      <p:ext uri="{BB962C8B-B14F-4D97-AF65-F5344CB8AC3E}">
        <p14:creationId xmlns:p14="http://schemas.microsoft.com/office/powerpoint/2010/main" val="34166560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F62067-D954-4633-9288-B88C150B0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9" y="1268760"/>
            <a:ext cx="7637921" cy="54006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8D5925-80EE-447E-B01F-C446E0D2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分解图</a:t>
            </a:r>
          </a:p>
        </p:txBody>
      </p:sp>
    </p:spTree>
    <p:extLst>
      <p:ext uri="{BB962C8B-B14F-4D97-AF65-F5344CB8AC3E}">
        <p14:creationId xmlns:p14="http://schemas.microsoft.com/office/powerpoint/2010/main" val="9705858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246FE-F7CA-4891-8DB9-89C8A098E9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22158" r="53150" b="41089"/>
          <a:stretch/>
        </p:blipFill>
        <p:spPr>
          <a:xfrm>
            <a:off x="598589" y="1265855"/>
            <a:ext cx="8088367" cy="5338322"/>
          </a:xfrm>
          <a:prstGeom prst="rect">
            <a:avLst/>
          </a:prstGeom>
        </p:spPr>
      </p:pic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451338" y="1124744"/>
            <a:ext cx="8241323" cy="489654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整体布局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BE227-A2D6-4C21-B450-B70E4229A56D}"/>
              </a:ext>
            </a:extLst>
          </p:cNvPr>
          <p:cNvSpPr txBox="1"/>
          <p:nvPr/>
        </p:nvSpPr>
        <p:spPr>
          <a:xfrm>
            <a:off x="323528" y="5378417"/>
            <a:ext cx="34215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part1</a:t>
            </a:r>
            <a:r>
              <a:rPr lang="zh-CN" altLang="en-US" sz="2000" dirty="0"/>
              <a:t>：</a:t>
            </a:r>
            <a:r>
              <a:rPr lang="en-US" altLang="zh-CN" sz="2000" dirty="0"/>
              <a:t>ELF header</a:t>
            </a:r>
          </a:p>
          <a:p>
            <a:pPr algn="l"/>
            <a:r>
              <a:rPr lang="en-US" altLang="zh-CN" sz="2000" dirty="0"/>
              <a:t>part2</a:t>
            </a:r>
            <a:r>
              <a:rPr lang="zh-CN" altLang="en-US" sz="2000" dirty="0"/>
              <a:t>：</a:t>
            </a:r>
            <a:r>
              <a:rPr lang="en-US" altLang="zh-CN" sz="2000" dirty="0"/>
              <a:t>program</a:t>
            </a:r>
            <a:r>
              <a:rPr lang="zh-CN" altLang="en-US" sz="2000" dirty="0"/>
              <a:t> </a:t>
            </a:r>
            <a:r>
              <a:rPr lang="en-US" altLang="zh-CN" sz="2000" dirty="0"/>
              <a:t>header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</a:p>
          <a:p>
            <a:pPr algn="l"/>
            <a:r>
              <a:rPr lang="en-US" altLang="zh-CN" sz="2000" dirty="0"/>
              <a:t>part3</a:t>
            </a:r>
            <a:r>
              <a:rPr lang="zh-CN" altLang="en-US" sz="2000" dirty="0"/>
              <a:t>：</a:t>
            </a:r>
            <a:r>
              <a:rPr lang="en-US" altLang="zh-CN" sz="2000" dirty="0"/>
              <a:t>sections / segments</a:t>
            </a:r>
          </a:p>
          <a:p>
            <a:pPr algn="l"/>
            <a:r>
              <a:rPr lang="en-US" altLang="zh-CN" sz="2000" dirty="0"/>
              <a:t>part4</a:t>
            </a:r>
            <a:r>
              <a:rPr lang="zh-CN" altLang="en-US" sz="2000" dirty="0"/>
              <a:t>：</a:t>
            </a:r>
            <a:r>
              <a:rPr lang="en-US" altLang="zh-CN" sz="2000" dirty="0"/>
              <a:t>section header table</a:t>
            </a:r>
          </a:p>
        </p:txBody>
      </p:sp>
    </p:spTree>
    <p:extLst>
      <p:ext uri="{BB962C8B-B14F-4D97-AF65-F5344CB8AC3E}">
        <p14:creationId xmlns:p14="http://schemas.microsoft.com/office/powerpoint/2010/main" val="30406648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7E6DE-1315-402D-80A8-EA781B3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整体布局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4ABB8EB-E08A-4CDB-B37C-F779A380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10117" r="6564" b="64590"/>
          <a:stretch/>
        </p:blipFill>
        <p:spPr bwMode="auto">
          <a:xfrm>
            <a:off x="323528" y="1556792"/>
            <a:ext cx="1497766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200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4724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7E6DE-1315-402D-80A8-EA781B3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整体布局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4ABB8EB-E08A-4CDB-B37C-F779A380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0" t="35173" r="7227" b="47438"/>
          <a:stretch/>
        </p:blipFill>
        <p:spPr bwMode="auto">
          <a:xfrm>
            <a:off x="467544" y="1844824"/>
            <a:ext cx="1497766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448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-0.472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7E6DE-1315-402D-80A8-EA781B3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整体布局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4ABB8EB-E08A-4CDB-B37C-F779A380B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2" t="52710" r="8085" b="35829"/>
          <a:stretch/>
        </p:blipFill>
        <p:spPr bwMode="auto">
          <a:xfrm>
            <a:off x="107504" y="2384884"/>
            <a:ext cx="1497766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341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472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 </a:t>
            </a:r>
            <a:r>
              <a:rPr lang="zh-CN" altLang="en-US" dirty="0"/>
              <a:t>命令：查看</a:t>
            </a:r>
            <a:r>
              <a:rPr lang="en-US" altLang="zh-CN" dirty="0"/>
              <a:t>elf</a:t>
            </a:r>
            <a:r>
              <a:rPr lang="zh-CN" altLang="en-US" dirty="0"/>
              <a:t>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51295"/>
            <a:ext cx="6478163" cy="469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0D51728-16C9-4F23-9E0C-E4012AD525DF}"/>
              </a:ext>
            </a:extLst>
          </p:cNvPr>
          <p:cNvSpPr/>
          <p:nvPr/>
        </p:nvSpPr>
        <p:spPr bwMode="auto">
          <a:xfrm>
            <a:off x="323528" y="1259207"/>
            <a:ext cx="3421854" cy="510778"/>
          </a:xfrm>
          <a:prstGeom prst="round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kumimoji="1" lang="en-US" altLang="zh-CN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readelf</a:t>
            </a: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–h file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16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 </a:t>
            </a:r>
            <a:r>
              <a:rPr lang="zh-CN" altLang="en-US" dirty="0"/>
              <a:t>命令：查看</a:t>
            </a:r>
            <a:r>
              <a:rPr lang="en-US" altLang="zh-CN" dirty="0"/>
              <a:t>elf</a:t>
            </a:r>
            <a:r>
              <a:rPr lang="zh-CN" altLang="en-US" dirty="0"/>
              <a:t>段表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1" y="2361425"/>
            <a:ext cx="7736145" cy="387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FB5155DE-4B21-4FD8-94F6-74E852ADADF4}"/>
              </a:ext>
            </a:extLst>
          </p:cNvPr>
          <p:cNvSpPr/>
          <p:nvPr/>
        </p:nvSpPr>
        <p:spPr bwMode="auto">
          <a:xfrm>
            <a:off x="395536" y="1555632"/>
            <a:ext cx="3421854" cy="510778"/>
          </a:xfrm>
          <a:prstGeom prst="round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kumimoji="1" lang="en-US" altLang="zh-CN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readelf</a:t>
            </a: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–S file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80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28799"/>
            <a:ext cx="8081588" cy="460851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段表</a:t>
            </a:r>
          </a:p>
          <a:p>
            <a:pPr lvl="1"/>
            <a:r>
              <a:rPr lang="zh-CN" altLang="en-US" dirty="0"/>
              <a:t>用于描述</a:t>
            </a:r>
            <a:r>
              <a:rPr lang="en-US" altLang="zh-CN" dirty="0"/>
              <a:t>ELF</a:t>
            </a:r>
            <a:r>
              <a:rPr lang="zh-CN" altLang="en-US" dirty="0"/>
              <a:t>文件中各个段的信息，比如每个段的段名、段的长度、在文件中的位置、读写权限等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</p:spTree>
    <p:extLst>
      <p:ext uri="{BB962C8B-B14F-4D97-AF65-F5344CB8AC3E}">
        <p14:creationId xmlns:p14="http://schemas.microsoft.com/office/powerpoint/2010/main" val="6751044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081588" cy="460851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代码段、数据段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</a:p>
        </p:txBody>
      </p:sp>
      <p:sp>
        <p:nvSpPr>
          <p:cNvPr id="4" name="文本框 5"/>
          <p:cNvSpPr txBox="1"/>
          <p:nvPr/>
        </p:nvSpPr>
        <p:spPr>
          <a:xfrm>
            <a:off x="1475656" y="1940054"/>
            <a:ext cx="233749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a=1;</a:t>
            </a:r>
          </a:p>
          <a:p>
            <a:pPr algn="l"/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b;</a:t>
            </a:r>
          </a:p>
          <a:p>
            <a:pPr algn="l"/>
            <a:endParaRPr lang="en-US" altLang="zh-CN" sz="1800" dirty="0">
              <a:solidFill>
                <a:prstClr val="black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void swap()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a=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a+b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b=a-b;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a=a-b;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}</a:t>
            </a:r>
          </a:p>
          <a:p>
            <a:pPr algn="l"/>
            <a:endParaRPr lang="en-US" altLang="zh-CN" sz="1800" dirty="0">
              <a:solidFill>
                <a:prstClr val="black"/>
              </a:solidFill>
              <a:latin typeface="Consolas" panose="020B0609020204030204" pitchFamily="49" charset="0"/>
              <a:ea typeface="黑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main()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static </a:t>
            </a:r>
            <a:r>
              <a:rPr lang="en-US" altLang="zh-CN" sz="1800" dirty="0" err="1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c;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b=0;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swap();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    return 0;</a:t>
            </a:r>
          </a:p>
          <a:p>
            <a:pPr algn="l"/>
            <a:r>
              <a:rPr lang="en-US" altLang="zh-CN" sz="1800" dirty="0">
                <a:solidFill>
                  <a:prstClr val="black"/>
                </a:solidFill>
                <a:latin typeface="Consolas" panose="020B0609020204030204" pitchFamily="49" charset="0"/>
                <a:ea typeface="黑体" panose="02010609060101010101" pitchFamily="49" charset="-122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60" y="2348781"/>
            <a:ext cx="40481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420338" y="1857620"/>
            <a:ext cx="1168749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420339" y="2289668"/>
            <a:ext cx="1512170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780379" y="5157093"/>
            <a:ext cx="1977459" cy="432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20338" y="2852837"/>
            <a:ext cx="2088234" cy="1656184"/>
          </a:xfrm>
          <a:prstGeom prst="rect">
            <a:avLst/>
          </a:prstGeom>
          <a:noFill/>
          <a:ln w="38100">
            <a:solidFill>
              <a:srgbClr val="66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384334" y="4712250"/>
            <a:ext cx="2520282" cy="1656184"/>
          </a:xfrm>
          <a:prstGeom prst="rect">
            <a:avLst/>
          </a:prstGeom>
          <a:noFill/>
          <a:ln w="38100">
            <a:solidFill>
              <a:srgbClr val="6666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3508572" y="2852837"/>
            <a:ext cx="792088" cy="144016"/>
          </a:xfrm>
          <a:prstGeom prst="straightConnector1">
            <a:avLst/>
          </a:prstGeom>
          <a:ln>
            <a:solidFill>
              <a:srgbClr val="6666FF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flipV="1">
            <a:off x="3508572" y="2996853"/>
            <a:ext cx="792088" cy="1872208"/>
          </a:xfrm>
          <a:prstGeom prst="straightConnector1">
            <a:avLst/>
          </a:prstGeom>
          <a:ln>
            <a:solidFill>
              <a:srgbClr val="6666FF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</p:cNvCxnSpPr>
          <p:nvPr/>
        </p:nvCxnSpPr>
        <p:spPr bwMode="auto">
          <a:xfrm>
            <a:off x="2589087" y="2073644"/>
            <a:ext cx="1855589" cy="135525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3"/>
          </p:cNvCxnSpPr>
          <p:nvPr/>
        </p:nvCxnSpPr>
        <p:spPr bwMode="auto">
          <a:xfrm>
            <a:off x="2932509" y="2505692"/>
            <a:ext cx="1368151" cy="128324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3"/>
          </p:cNvCxnSpPr>
          <p:nvPr/>
        </p:nvCxnSpPr>
        <p:spPr bwMode="auto">
          <a:xfrm flipV="1">
            <a:off x="3757838" y="3788941"/>
            <a:ext cx="542822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0925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366711-8418-4CA7-8FAC-96FD8815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大纲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ELF</a:t>
            </a:r>
            <a:r>
              <a:rPr lang="zh-CN" altLang="en-US" dirty="0">
                <a:solidFill>
                  <a:srgbClr val="FF0000"/>
                </a:solidFill>
              </a:rPr>
              <a:t>文件格式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内核映像文件的格式和符号表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内核映像文件的内存加载布局</a:t>
            </a:r>
          </a:p>
        </p:txBody>
      </p:sp>
    </p:spTree>
    <p:extLst>
      <p:ext uri="{BB962C8B-B14F-4D97-AF65-F5344CB8AC3E}">
        <p14:creationId xmlns:p14="http://schemas.microsoft.com/office/powerpoint/2010/main" val="1750210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28799"/>
            <a:ext cx="8081588" cy="460851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字符串表</a:t>
            </a:r>
          </a:p>
          <a:p>
            <a:pPr lvl="1"/>
            <a:r>
              <a:rPr lang="en-US" altLang="zh-CN" dirty="0"/>
              <a:t>ELF</a:t>
            </a:r>
            <a:r>
              <a:rPr lang="zh-CN" altLang="en-US" dirty="0"/>
              <a:t>文件中有很多字符串，比如段名、变量名、函数名等。这些字符串并不保存在代码段，而是集中保存在字符串表中，便于查询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39"/>
            <a:ext cx="8017690" cy="129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8638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3"/>
            <a:ext cx="8081588" cy="460851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符号表</a:t>
            </a:r>
          </a:p>
          <a:p>
            <a:pPr lvl="1"/>
            <a:r>
              <a:rPr lang="zh-CN" altLang="en-US" dirty="0"/>
              <a:t>什么是符号</a:t>
            </a:r>
            <a:r>
              <a:rPr lang="en-US" altLang="zh-CN" dirty="0"/>
              <a:t>(Symbol)</a:t>
            </a:r>
            <a:r>
              <a:rPr lang="zh-CN" altLang="en-US" dirty="0"/>
              <a:t>？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在编译原理中，函数和变量统称为符号，函数名和变量名就是符号名</a:t>
            </a:r>
            <a:endParaRPr lang="en-US" altLang="zh-CN" dirty="0"/>
          </a:p>
          <a:p>
            <a:pPr lvl="1"/>
            <a:r>
              <a:rPr lang="zh-CN" altLang="en-US" dirty="0"/>
              <a:t>符号表保存了当前</a:t>
            </a:r>
            <a:r>
              <a:rPr lang="en-US" altLang="zh-CN" dirty="0"/>
              <a:t>ELF</a:t>
            </a:r>
            <a:r>
              <a:rPr lang="zh-CN" altLang="en-US" dirty="0"/>
              <a:t>文件中所有符号的信息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符号名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符号对应的值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符号大小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符号类型和绑定信息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符号所在的段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符号表</a:t>
            </a:r>
          </a:p>
        </p:txBody>
      </p:sp>
    </p:spTree>
    <p:extLst>
      <p:ext uri="{BB962C8B-B14F-4D97-AF65-F5344CB8AC3E}">
        <p14:creationId xmlns:p14="http://schemas.microsoft.com/office/powerpoint/2010/main" val="414942196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D82DE6-818D-A849-BC06-FC49757C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ELF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39F6A6-692B-E149-ACBE-F10A9CF15644}"/>
              </a:ext>
            </a:extLst>
          </p:cNvPr>
          <p:cNvSpPr/>
          <p:nvPr/>
        </p:nvSpPr>
        <p:spPr>
          <a:xfrm>
            <a:off x="107504" y="1455233"/>
            <a:ext cx="8928992" cy="485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typedef struct elf64_sym {</a:t>
            </a:r>
            <a:endParaRPr lang="en" altLang="zh-CN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Elf64_Word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st_name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//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符号名称，字符串表中的索引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// 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STT_OBJECT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表示符号关联到一个数据对象，如变量、数组或指针；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// 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STT_FUNC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表示符号关联到一个函数；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// 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STT_NOTYPE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表示符号类型未指定，用于未定义引用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unsigned char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st_info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//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类型和绑定属性：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STB_LOCAL/STB_GLOBAL/STB_WEAK</a:t>
            </a:r>
            <a:r>
              <a:rPr lang="zh-CN" altLang="e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；</a:t>
            </a:r>
            <a:endParaRPr lang="en" altLang="zh-CN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unsigned char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st_other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/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语义未定义，</a:t>
            </a: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0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Elf64_Half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st_shndx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//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相关节的索引，符号将绑定到该节，此外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SHN_ABS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指定符号是绝对值，不因重定位而改变，</a:t>
            </a:r>
            <a:r>
              <a:rPr lang="en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SHN_UNDEF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标识未定义符号。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Elf64_Addr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st_value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//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符号的值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Elf64_Xword </a:t>
            </a:r>
            <a:r>
              <a:rPr lang="en" altLang="zh-CN" sz="1600" b="1" dirty="0" err="1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st_size</a:t>
            </a:r>
            <a:r>
              <a:rPr lang="en" altLang="zh-CN" sz="1600" b="1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 // 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符号的长度，如一个指针的长度或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struct</a:t>
            </a:r>
            <a:r>
              <a:rPr lang="zh-CN" altLang="en-US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对象中包含的字节数。</a:t>
            </a:r>
            <a:endParaRPr lang="zh-CN" altLang="en-US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  <a:r>
              <a:rPr lang="en" altLang="zh-CN" sz="1600" b="1" dirty="0">
                <a:solidFill>
                  <a:srgbClr val="3333FF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Elf64_Sym</a:t>
            </a:r>
            <a:r>
              <a:rPr lang="en" altLang="zh-CN" sz="1600" dirty="0">
                <a:solidFill>
                  <a:srgbClr val="4D4D4D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;</a:t>
            </a:r>
            <a:endParaRPr lang="en" altLang="zh-CN" sz="1600" dirty="0">
              <a:solidFill>
                <a:srgbClr val="4D4D4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7903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符号表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4C94951-4669-4C9A-BB0A-74D9418D54E5}"/>
              </a:ext>
            </a:extLst>
          </p:cNvPr>
          <p:cNvSpPr/>
          <p:nvPr/>
        </p:nvSpPr>
        <p:spPr bwMode="auto">
          <a:xfrm>
            <a:off x="467544" y="942268"/>
            <a:ext cx="3421854" cy="510778"/>
          </a:xfrm>
          <a:prstGeom prst="round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kumimoji="1" lang="en-US" altLang="zh-CN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readelf</a:t>
            </a: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–s file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437BE-3DCE-E04B-9AD5-3AE87112B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68"/>
          <a:stretch/>
        </p:blipFill>
        <p:spPr>
          <a:xfrm>
            <a:off x="970323" y="1772816"/>
            <a:ext cx="7130069" cy="47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55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338" y="1412776"/>
            <a:ext cx="8241323" cy="489654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内核映像文件的格式和符号表</a:t>
            </a:r>
          </a:p>
          <a:p>
            <a:r>
              <a:rPr lang="zh-CN" altLang="en-US" dirty="0"/>
              <a:t>内核映像文件的内存加载布局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大纲</a:t>
            </a:r>
          </a:p>
        </p:txBody>
      </p:sp>
    </p:spTree>
    <p:extLst>
      <p:ext uri="{BB962C8B-B14F-4D97-AF65-F5344CB8AC3E}">
        <p14:creationId xmlns:p14="http://schemas.microsoft.com/office/powerpoint/2010/main" val="188079162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206" y="1400913"/>
            <a:ext cx="8081588" cy="864096"/>
          </a:xfrm>
        </p:spPr>
        <p:txBody>
          <a:bodyPr/>
          <a:lstStyle/>
          <a:p>
            <a:r>
              <a:rPr lang="zh-CN" altLang="en-US" sz="2400" dirty="0"/>
              <a:t>内核映像文件</a:t>
            </a:r>
            <a:endParaRPr lang="en-US" altLang="zh-CN" sz="2400" dirty="0"/>
          </a:p>
          <a:p>
            <a:pPr lvl="1"/>
            <a:r>
              <a:rPr lang="zh-CN" altLang="en-US" sz="2000" dirty="0"/>
              <a:t>有多种类型</a:t>
            </a:r>
            <a:endParaRPr lang="en-US" altLang="zh-CN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内核映像文件的格式和符号表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F0FABF-89CB-9C45-B278-066C313F534D}"/>
              </a:ext>
            </a:extLst>
          </p:cNvPr>
          <p:cNvSpPr txBox="1"/>
          <p:nvPr/>
        </p:nvSpPr>
        <p:spPr>
          <a:xfrm>
            <a:off x="1727453" y="2913081"/>
            <a:ext cx="115288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vmlinux</a:t>
            </a:r>
            <a:endParaRPr kumimoji="1"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859E4-3A8D-B143-A8C7-C450213ECA18}"/>
              </a:ext>
            </a:extLst>
          </p:cNvPr>
          <p:cNvSpPr txBox="1"/>
          <p:nvPr/>
        </p:nvSpPr>
        <p:spPr>
          <a:xfrm>
            <a:off x="1313880" y="3282413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原始的，未压缩</a:t>
            </a:r>
            <a:endParaRPr kumimoji="1" lang="en-US" altLang="zh-CN" sz="2000" dirty="0"/>
          </a:p>
          <a:p>
            <a:r>
              <a:rPr kumimoji="1" lang="zh-CN" altLang="en-US" sz="2000" dirty="0"/>
              <a:t>的映像文件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40FA6-BD73-4D46-83E3-109A893353C0}"/>
              </a:ext>
            </a:extLst>
          </p:cNvPr>
          <p:cNvSpPr txBox="1"/>
          <p:nvPr/>
        </p:nvSpPr>
        <p:spPr>
          <a:xfrm>
            <a:off x="4155855" y="2913081"/>
            <a:ext cx="105349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zImage</a:t>
            </a:r>
            <a:endParaRPr kumimoji="1" lang="zh-CN" altLang="en-US" sz="20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229E7FF4-5870-854B-B5BE-958849F3778B}"/>
              </a:ext>
            </a:extLst>
          </p:cNvPr>
          <p:cNvCxnSpPr>
            <a:endCxn id="6" idx="1"/>
          </p:cNvCxnSpPr>
          <p:nvPr/>
        </p:nvCxnSpPr>
        <p:spPr>
          <a:xfrm>
            <a:off x="3059832" y="3097747"/>
            <a:ext cx="1096023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45415F-2467-1647-A510-126471C5E138}"/>
              </a:ext>
            </a:extLst>
          </p:cNvPr>
          <p:cNvSpPr txBox="1"/>
          <p:nvPr/>
        </p:nvSpPr>
        <p:spPr>
          <a:xfrm>
            <a:off x="3289432" y="26676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压缩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AB40652-349D-3C46-9D11-3292270FD05F}"/>
              </a:ext>
            </a:extLst>
          </p:cNvPr>
          <p:cNvCxnSpPr>
            <a:endCxn id="6" idx="0"/>
          </p:cNvCxnSpPr>
          <p:nvPr/>
        </p:nvCxnSpPr>
        <p:spPr>
          <a:xfrm>
            <a:off x="4682601" y="2172676"/>
            <a:ext cx="1" cy="740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028EC0-596D-3C46-9C52-08179A56A7BD}"/>
              </a:ext>
            </a:extLst>
          </p:cNvPr>
          <p:cNvSpPr txBox="1"/>
          <p:nvPr/>
        </p:nvSpPr>
        <p:spPr>
          <a:xfrm>
            <a:off x="3820826" y="180334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压缩相关代码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CD0CA-E9D6-7E45-813F-826E2381C002}"/>
              </a:ext>
            </a:extLst>
          </p:cNvPr>
          <p:cNvSpPr txBox="1"/>
          <p:nvPr/>
        </p:nvSpPr>
        <p:spPr>
          <a:xfrm>
            <a:off x="4077307" y="3343169"/>
            <a:ext cx="12105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bzImage</a:t>
            </a:r>
            <a:endParaRPr kumimoji="1" lang="zh-CN" altLang="en-US" sz="2000" dirty="0"/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FAF6B53-17A7-3147-AD90-2177C54A2E46}"/>
              </a:ext>
            </a:extLst>
          </p:cNvPr>
          <p:cNvSpPr/>
          <p:nvPr/>
        </p:nvSpPr>
        <p:spPr>
          <a:xfrm>
            <a:off x="5362174" y="3036991"/>
            <a:ext cx="314188" cy="6755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C96BE3-F5F5-4242-B33F-8F1004A3D283}"/>
              </a:ext>
            </a:extLst>
          </p:cNvPr>
          <p:cNvSpPr txBox="1"/>
          <p:nvPr/>
        </p:nvSpPr>
        <p:spPr>
          <a:xfrm>
            <a:off x="6008617" y="3158503"/>
            <a:ext cx="113845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vmlinuz</a:t>
            </a:r>
            <a:endParaRPr kumimoji="1"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E47FE6-705C-8747-A630-61FD22089470}"/>
              </a:ext>
            </a:extLst>
          </p:cNvPr>
          <p:cNvSpPr txBox="1"/>
          <p:nvPr/>
        </p:nvSpPr>
        <p:spPr>
          <a:xfrm>
            <a:off x="3718776" y="3745819"/>
            <a:ext cx="1800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分别载入内存的低端、高端区域</a:t>
            </a:r>
            <a:endParaRPr kumimoji="1" lang="en-US" altLang="zh-CN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EB03E7-3D2A-1742-9C0D-A10286353C9D}"/>
              </a:ext>
            </a:extLst>
          </p:cNvPr>
          <p:cNvSpPr txBox="1"/>
          <p:nvPr/>
        </p:nvSpPr>
        <p:spPr>
          <a:xfrm>
            <a:off x="4147839" y="5193311"/>
            <a:ext cx="108234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uImage</a:t>
            </a:r>
            <a:endParaRPr kumimoji="1" lang="zh-CN" altLang="en-US" sz="2000" dirty="0"/>
          </a:p>
        </p:txBody>
      </p:sp>
      <p:sp>
        <p:nvSpPr>
          <p:cNvPr id="24" name="弧 23">
            <a:extLst>
              <a:ext uri="{FF2B5EF4-FFF2-40B4-BE49-F238E27FC236}">
                <a16:creationId xmlns:a16="http://schemas.microsoft.com/office/drawing/2014/main" id="{E858029F-D6B2-EB4B-8F61-BF7AA71D5D57}"/>
              </a:ext>
            </a:extLst>
          </p:cNvPr>
          <p:cNvSpPr/>
          <p:nvPr/>
        </p:nvSpPr>
        <p:spPr>
          <a:xfrm rot="10459471">
            <a:off x="2982956" y="3179783"/>
            <a:ext cx="2152353" cy="2219469"/>
          </a:xfrm>
          <a:prstGeom prst="arc">
            <a:avLst>
              <a:gd name="adj1" fmla="val 16200000"/>
              <a:gd name="adj2" fmla="val 60967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DC729C-A13F-F848-A31C-79950F077228}"/>
              </a:ext>
            </a:extLst>
          </p:cNvPr>
          <p:cNvSpPr txBox="1"/>
          <p:nvPr/>
        </p:nvSpPr>
        <p:spPr>
          <a:xfrm>
            <a:off x="2072171" y="4414313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添加额外信息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A29296-C233-8549-BEA3-DEDAAFE28B7F}"/>
              </a:ext>
            </a:extLst>
          </p:cNvPr>
          <p:cNvSpPr txBox="1"/>
          <p:nvPr/>
        </p:nvSpPr>
        <p:spPr>
          <a:xfrm>
            <a:off x="6229029" y="36055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统称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F6CEBD-03B1-DF45-B564-E1819DE83AF4}"/>
              </a:ext>
            </a:extLst>
          </p:cNvPr>
          <p:cNvSpPr txBox="1"/>
          <p:nvPr/>
        </p:nvSpPr>
        <p:spPr>
          <a:xfrm>
            <a:off x="4031097" y="557994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uboot</a:t>
            </a:r>
            <a:r>
              <a:rPr kumimoji="1" lang="zh-CN" altLang="en-US" sz="2000" dirty="0"/>
              <a:t>专用</a:t>
            </a:r>
          </a:p>
        </p:txBody>
      </p:sp>
    </p:spTree>
    <p:extLst>
      <p:ext uri="{BB962C8B-B14F-4D97-AF65-F5344CB8AC3E}">
        <p14:creationId xmlns:p14="http://schemas.microsoft.com/office/powerpoint/2010/main" val="324176117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8333" y="1421308"/>
            <a:ext cx="8081588" cy="4608513"/>
          </a:xfrm>
        </p:spPr>
        <p:txBody>
          <a:bodyPr/>
          <a:lstStyle/>
          <a:p>
            <a:r>
              <a:rPr lang="zh-CN" altLang="en-US" sz="2400" dirty="0"/>
              <a:t>内核映像文件</a:t>
            </a:r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内核映像文件的格式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6" y="2308820"/>
            <a:ext cx="85534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7697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206" y="1262812"/>
            <a:ext cx="8081588" cy="4608513"/>
          </a:xfrm>
        </p:spPr>
        <p:txBody>
          <a:bodyPr/>
          <a:lstStyle/>
          <a:p>
            <a:r>
              <a:rPr lang="zh-CN" altLang="en-US" sz="2400" dirty="0"/>
              <a:t>内核映像文件的格式</a:t>
            </a:r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内核映像文件的格式和符号表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 bwMode="auto">
          <a:xfrm>
            <a:off x="1331640" y="2126908"/>
            <a:ext cx="6480720" cy="454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4759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内核映像文件的格式</a:t>
            </a:r>
            <a:endParaRPr lang="en-US" altLang="zh-CN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47"/>
          <a:stretch/>
        </p:blipFill>
        <p:spPr bwMode="auto">
          <a:xfrm>
            <a:off x="1115616" y="2060848"/>
            <a:ext cx="723629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265BCCE-ED31-423F-BEE0-5B3199A49CA0}"/>
              </a:ext>
            </a:extLst>
          </p:cNvPr>
          <p:cNvSpPr/>
          <p:nvPr/>
        </p:nvSpPr>
        <p:spPr bwMode="auto">
          <a:xfrm>
            <a:off x="196777" y="1247043"/>
            <a:ext cx="3421854" cy="510778"/>
          </a:xfrm>
          <a:prstGeom prst="round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kumimoji="1" lang="en-US" altLang="zh-CN" sz="24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objdump</a:t>
            </a: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–h file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132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169" y="1700807"/>
            <a:ext cx="8081588" cy="4608513"/>
          </a:xfrm>
        </p:spPr>
        <p:txBody>
          <a:bodyPr/>
          <a:lstStyle/>
          <a:p>
            <a:r>
              <a:rPr lang="en-US" altLang="zh-CN" sz="2000" dirty="0" err="1"/>
              <a:t>System.map</a:t>
            </a:r>
            <a:r>
              <a:rPr lang="zh-CN" altLang="en-US" sz="2000" dirty="0"/>
              <a:t>文件，与</a:t>
            </a:r>
            <a:r>
              <a:rPr lang="en-US" altLang="zh-CN" sz="2000" dirty="0"/>
              <a:t>ELF</a:t>
            </a:r>
            <a:r>
              <a:rPr lang="zh-CN" altLang="en-US" sz="2000" dirty="0"/>
              <a:t>文件的符号表类似，从</a:t>
            </a:r>
            <a:r>
              <a:rPr lang="en-US" altLang="zh-CN" sz="2000" dirty="0" err="1"/>
              <a:t>vmlinux</a:t>
            </a:r>
            <a:r>
              <a:rPr lang="zh-CN" altLang="en-US" sz="2000" dirty="0"/>
              <a:t>中导出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内核符号表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7" y="2492895"/>
            <a:ext cx="7848872" cy="361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57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9DC121-5A62-B243-ADF2-436D272234C7}"/>
              </a:ext>
            </a:extLst>
          </p:cNvPr>
          <p:cNvSpPr txBox="1"/>
          <p:nvPr/>
        </p:nvSpPr>
        <p:spPr>
          <a:xfrm>
            <a:off x="1115877" y="2420888"/>
            <a:ext cx="6925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/>
              <a:t>ELF:Executable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Linkable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Format</a:t>
            </a:r>
            <a:endParaRPr kumimoji="1"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C37960-8AF5-FB45-B6C8-B9565C596A26}"/>
              </a:ext>
            </a:extLst>
          </p:cNvPr>
          <p:cNvSpPr txBox="1"/>
          <p:nvPr/>
        </p:nvSpPr>
        <p:spPr>
          <a:xfrm>
            <a:off x="2623501" y="3852338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可执行和可链接格式</a:t>
            </a:r>
          </a:p>
        </p:txBody>
      </p:sp>
    </p:spTree>
    <p:extLst>
      <p:ext uri="{BB962C8B-B14F-4D97-AF65-F5344CB8AC3E}">
        <p14:creationId xmlns:p14="http://schemas.microsoft.com/office/powerpoint/2010/main" val="19759911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80" y="1196752"/>
            <a:ext cx="3612157" cy="1224136"/>
          </a:xfrm>
        </p:spPr>
        <p:txBody>
          <a:bodyPr/>
          <a:lstStyle/>
          <a:p>
            <a:r>
              <a:rPr lang="zh-CN" altLang="en-US" sz="2000" dirty="0"/>
              <a:t>符号的类型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内核符号表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7"/>
          <a:stretch/>
        </p:blipFill>
        <p:spPr bwMode="auto">
          <a:xfrm>
            <a:off x="5050929" y="2130782"/>
            <a:ext cx="3756173" cy="35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AD0813-F487-4DF0-80FD-91B86B06B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71246"/>
              </p:ext>
            </p:extLst>
          </p:nvPr>
        </p:nvGraphicFramePr>
        <p:xfrm>
          <a:off x="467544" y="1808820"/>
          <a:ext cx="4293475" cy="4301893"/>
        </p:xfrm>
        <a:graphic>
          <a:graphicData uri="http://schemas.openxmlformats.org/drawingml/2006/table">
            <a:tbl>
              <a:tblPr/>
              <a:tblGrid>
                <a:gridCol w="546383">
                  <a:extLst>
                    <a:ext uri="{9D8B030D-6E8A-4147-A177-3AD203B41FA5}">
                      <a16:colId xmlns:a16="http://schemas.microsoft.com/office/drawing/2014/main" val="60735812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311279257"/>
                    </a:ext>
                  </a:extLst>
                </a:gridCol>
                <a:gridCol w="2955004">
                  <a:extLst>
                    <a:ext uri="{9D8B030D-6E8A-4147-A177-3AD203B41FA5}">
                      <a16:colId xmlns:a16="http://schemas.microsoft.com/office/drawing/2014/main" val="306411259"/>
                    </a:ext>
                  </a:extLst>
                </a:gridCol>
              </a:tblGrid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符号类型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名称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dirty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说明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41867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Absolute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dirty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符号的值是绝对值，并且在进一步链接过程中不会被改变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058992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BSS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符号在未初始化数据区或区（</a:t>
                      </a:r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section</a:t>
                      </a:r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）中，即在</a:t>
                      </a:r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BSS</a:t>
                      </a:r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段中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188431"/>
                  </a:ext>
                </a:extLst>
              </a:tr>
              <a:tr h="510964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Common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符号是公共的。公共符号是未初始化的数据。在链接时，多个公共符号可能具有同一名称。如果该符号定义在其他地方，则公共符号被看作是未定义的引用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53537"/>
                  </a:ext>
                </a:extLst>
              </a:tr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符号在已初始化数据区中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1468"/>
                  </a:ext>
                </a:extLst>
              </a:tr>
              <a:tr h="428098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Global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dirty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符号是在小对象已初始化数据区中的符号。某些目标文件的格式允许对小数据对象（例如一个全局整型变量）可进行更有效的访问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374827"/>
                  </a:ext>
                </a:extLst>
              </a:tr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Inderect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符号是对另一个符号的间接引用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76430"/>
                  </a:ext>
                </a:extLst>
              </a:tr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Debugging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符号是一个调试符号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469378"/>
                  </a:ext>
                </a:extLst>
              </a:tr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Read only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符号在一个只读数据区中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661905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Small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dirty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符号是小对象未初始化数据区中的符号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2637"/>
                  </a:ext>
                </a:extLst>
              </a:tr>
              <a:tr h="206132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Text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符号是代码区中的符号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45508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Undefined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符号是外部的，并且其值为</a:t>
                      </a:r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（未定义）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4020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Stabs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符号是</a:t>
                      </a:r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a.out</a:t>
                      </a:r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目标文件中的一个</a:t>
                      </a:r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stab</a:t>
                      </a:r>
                      <a:r>
                        <a:rPr lang="zh-CN" alt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符号，用于保存调试信息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467607"/>
                  </a:ext>
                </a:extLst>
              </a:tr>
              <a:tr h="33864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?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Unknown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="0" dirty="0">
                          <a:solidFill>
                            <a:srgbClr val="4F4F4F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符号的类型未知，或者与具体文件格式有关</a:t>
                      </a:r>
                    </a:p>
                  </a:txBody>
                  <a:tcPr marL="36809" marR="36809" marT="36809" marB="36809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6117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C43AAAA3-E4F5-4ACD-809D-29FAC4A7BADD}"/>
              </a:ext>
            </a:extLst>
          </p:cNvPr>
          <p:cNvSpPr txBox="1"/>
          <p:nvPr/>
        </p:nvSpPr>
        <p:spPr>
          <a:xfrm>
            <a:off x="298276" y="6292548"/>
            <a:ext cx="8162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小写字母表示局部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大写字母表示全局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外部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FCCDD0-5877-4793-9FA5-E864057E1EE4}"/>
              </a:ext>
            </a:extLst>
          </p:cNvPr>
          <p:cNvSpPr txBox="1">
            <a:spLocks/>
          </p:cNvSpPr>
          <p:nvPr/>
        </p:nvSpPr>
        <p:spPr bwMode="auto">
          <a:xfrm>
            <a:off x="5057056" y="1281384"/>
            <a:ext cx="361215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11021" indent="-211021" algn="l" rtl="0" eaLnBrk="1" fontAlgn="base" hangingPunct="1">
              <a:lnSpc>
                <a:spcPct val="90000"/>
              </a:lnSpc>
              <a:spcBef>
                <a:spcPts val="923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m"/>
              <a:defRPr lang="zh-CN" altLang="en-US" sz="2585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33062" indent="-211021" algn="l" rtl="0" eaLnBrk="1" fontAlgn="base" hangingPunct="1">
              <a:lnSpc>
                <a:spcPct val="100000"/>
              </a:lnSpc>
              <a:spcBef>
                <a:spcPts val="462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m"/>
              <a:defRPr lang="en-US" altLang="en-US" sz="1846" b="1" kern="1200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 marL="1055103" indent="-211021" algn="l" rtl="0" eaLnBrk="1" fontAlgn="base" hangingPunct="1">
              <a:lnSpc>
                <a:spcPct val="90000"/>
              </a:lnSpc>
              <a:spcBef>
                <a:spcPts val="462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1846" b="1" kern="1200">
                <a:solidFill>
                  <a:srgbClr val="CC33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77145" indent="-211021" algn="l" rtl="0" eaLnBrk="1" fontAlgn="base" hangingPunct="1">
              <a:lnSpc>
                <a:spcPct val="90000"/>
              </a:lnSpc>
              <a:spcBef>
                <a:spcPts val="462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m"/>
              <a:defRPr sz="1846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899186" indent="-211021" algn="l" rtl="0" eaLnBrk="1" fontAlgn="base" hangingPunct="1">
              <a:lnSpc>
                <a:spcPct val="90000"/>
              </a:lnSpc>
              <a:spcBef>
                <a:spcPts val="462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m"/>
              <a:defRPr sz="1846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321227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lnSpc>
                <a:spcPct val="90000"/>
              </a:lnSpc>
              <a:spcBef>
                <a:spcPts val="462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格式：线性地址 类型 符号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5938441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87083"/>
            <a:ext cx="8241323" cy="4896543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 </a:t>
            </a:r>
          </a:p>
          <a:p>
            <a:r>
              <a:rPr lang="zh-CN" altLang="en-US" dirty="0"/>
              <a:t>内核映像文件的格式和符号表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内核映像文件的内存加载布局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大纲</a:t>
            </a:r>
          </a:p>
        </p:txBody>
      </p:sp>
    </p:spTree>
    <p:extLst>
      <p:ext uri="{BB962C8B-B14F-4D97-AF65-F5344CB8AC3E}">
        <p14:creationId xmlns:p14="http://schemas.microsoft.com/office/powerpoint/2010/main" val="77396629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15082"/>
            <a:ext cx="3113036" cy="4608513"/>
          </a:xfrm>
        </p:spPr>
        <p:txBody>
          <a:bodyPr/>
          <a:lstStyle/>
          <a:p>
            <a:r>
              <a:rPr lang="zh-CN" altLang="en-US" sz="2400" dirty="0"/>
              <a:t>加载内核映像文件</a:t>
            </a:r>
            <a:endParaRPr lang="en-US" altLang="zh-CN" sz="2400" dirty="0"/>
          </a:p>
          <a:p>
            <a:pPr lvl="1" algn="just"/>
            <a:r>
              <a:rPr lang="en-US" altLang="zh-CN" sz="2000" dirty="0" err="1"/>
              <a:t>bootloader</a:t>
            </a:r>
            <a:r>
              <a:rPr lang="zh-CN" altLang="en-US" sz="2000" dirty="0"/>
              <a:t>将内核映像文件加载到内存</a:t>
            </a:r>
            <a:endParaRPr lang="en-US" altLang="zh-CN" sz="2000" dirty="0"/>
          </a:p>
          <a:p>
            <a:pPr lvl="2" algn="just"/>
            <a:r>
              <a:rPr lang="zh-CN" altLang="en-US" sz="1600" dirty="0"/>
              <a:t>加载时涉及到实模式访问低端</a:t>
            </a:r>
            <a:r>
              <a:rPr lang="en-US" altLang="zh-CN" sz="1600" dirty="0"/>
              <a:t>1MB</a:t>
            </a:r>
            <a:r>
              <a:rPr lang="zh-CN" altLang="en-US" sz="1600" dirty="0"/>
              <a:t>内存的问题</a:t>
            </a:r>
            <a:endParaRPr lang="en-US" altLang="zh-CN" sz="1600" dirty="0"/>
          </a:p>
          <a:p>
            <a:pPr lvl="2" algn="just"/>
            <a:r>
              <a:rPr lang="zh-CN" altLang="en-US" sz="1600" dirty="0"/>
              <a:t>最终，内核映像文件被分为两部分，分别加载到低端</a:t>
            </a:r>
            <a:r>
              <a:rPr lang="en-US" altLang="zh-CN" sz="1600" dirty="0"/>
              <a:t>640KB</a:t>
            </a:r>
            <a:r>
              <a:rPr lang="zh-CN" altLang="en-US" sz="1600" dirty="0"/>
              <a:t>内存以下，以及低端</a:t>
            </a:r>
            <a:r>
              <a:rPr lang="en-US" altLang="zh-CN" sz="1600" dirty="0"/>
              <a:t>1MB</a:t>
            </a:r>
            <a:r>
              <a:rPr lang="zh-CN" altLang="en-US" sz="1600" dirty="0"/>
              <a:t>内存以上的位置</a:t>
            </a:r>
            <a:endParaRPr lang="en-US" altLang="zh-CN" sz="1600" dirty="0"/>
          </a:p>
          <a:p>
            <a:pPr lvl="2" algn="just"/>
            <a:endParaRPr lang="en-US" altLang="zh-CN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内核映像文件的内存加载布局</a:t>
            </a:r>
          </a:p>
        </p:txBody>
      </p:sp>
      <p:pic>
        <p:nvPicPr>
          <p:cNvPr id="1026" name="Picture 2" descr="引导装载程序运行后的内存布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04" y="1947903"/>
            <a:ext cx="5655792" cy="42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5152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D45C9-7937-43D6-9991-8899833F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5CE0E-96F9-4D6D-B28E-B39DE074DF8E}"/>
              </a:ext>
            </a:extLst>
          </p:cNvPr>
          <p:cNvSpPr txBox="1"/>
          <p:nvPr/>
        </p:nvSpPr>
        <p:spPr>
          <a:xfrm>
            <a:off x="3314850" y="2917617"/>
            <a:ext cx="2526654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92" dirty="0">
                <a:solidFill>
                  <a:srgbClr val="333333"/>
                </a:solidFill>
                <a:latin typeface="+mj-ea"/>
                <a:ea typeface="+mj-ea"/>
              </a:rPr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179794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332612"/>
            <a:ext cx="8241323" cy="716457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文件有几种类型？</a:t>
            </a:r>
            <a:endParaRPr lang="en-US" altLang="zh-CN" dirty="0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F3606-5B12-BC4E-8AC0-3EB7B02301F8}"/>
              </a:ext>
            </a:extLst>
          </p:cNvPr>
          <p:cNvSpPr txBox="1"/>
          <p:nvPr/>
        </p:nvSpPr>
        <p:spPr>
          <a:xfrm>
            <a:off x="619300" y="192537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：可执行文件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C514C64-BB4D-D14E-951B-E3AC8A32D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12559" r="19287" b="12201"/>
          <a:stretch/>
        </p:blipFill>
        <p:spPr>
          <a:xfrm>
            <a:off x="827584" y="2909178"/>
            <a:ext cx="3744416" cy="258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8C39581-E45C-0941-869C-99C99A784DA3}"/>
              </a:ext>
            </a:extLst>
          </p:cNvPr>
          <p:cNvSpPr txBox="1"/>
          <p:nvPr/>
        </p:nvSpPr>
        <p:spPr>
          <a:xfrm>
            <a:off x="1522063" y="5807005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下的可执行文件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（一般无扩展名）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042C5CF-3D23-D545-8398-9E85F61C0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25" b="40555"/>
          <a:stretch/>
        </p:blipFill>
        <p:spPr>
          <a:xfrm>
            <a:off x="5105693" y="2909178"/>
            <a:ext cx="3524110" cy="2580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DB8268B-4821-BE4A-AB18-84E80577DE6B}"/>
              </a:ext>
            </a:extLst>
          </p:cNvPr>
          <p:cNvSpPr txBox="1"/>
          <p:nvPr/>
        </p:nvSpPr>
        <p:spPr>
          <a:xfrm>
            <a:off x="5499424" y="5807005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Windows</a:t>
            </a:r>
            <a:r>
              <a:rPr kumimoji="1" lang="zh-CN" altLang="en-US" dirty="0"/>
              <a:t>下的可执行文件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（以</a:t>
            </a:r>
            <a:r>
              <a:rPr kumimoji="1" lang="en-US" altLang="zh-CN" dirty="0"/>
              <a:t>.exe</a:t>
            </a:r>
            <a:r>
              <a:rPr kumimoji="1" lang="zh-CN" altLang="en-US" dirty="0"/>
              <a:t>为扩展名）</a:t>
            </a:r>
          </a:p>
        </p:txBody>
      </p:sp>
    </p:spTree>
    <p:extLst>
      <p:ext uri="{BB962C8B-B14F-4D97-AF65-F5344CB8AC3E}">
        <p14:creationId xmlns:p14="http://schemas.microsoft.com/office/powerpoint/2010/main" val="10046271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556792"/>
            <a:ext cx="8241323" cy="716457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文件有几种类型？</a:t>
            </a:r>
            <a:endParaRPr lang="en-US" altLang="zh-CN" dirty="0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F3606-5B12-BC4E-8AC0-3EB7B02301F8}"/>
              </a:ext>
            </a:extLst>
          </p:cNvPr>
          <p:cNvSpPr txBox="1"/>
          <p:nvPr/>
        </p:nvSpPr>
        <p:spPr>
          <a:xfrm>
            <a:off x="619300" y="214955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： 可重定位文件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9B30A8-71EC-8144-9816-32CB74A19616}"/>
              </a:ext>
            </a:extLst>
          </p:cNvPr>
          <p:cNvSpPr txBox="1"/>
          <p:nvPr/>
        </p:nvSpPr>
        <p:spPr>
          <a:xfrm>
            <a:off x="6704006" y="50076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可执行文件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F286FE-050E-E945-970C-614090795FEA}"/>
              </a:ext>
            </a:extLst>
          </p:cNvPr>
          <p:cNvSpPr txBox="1"/>
          <p:nvPr/>
        </p:nvSpPr>
        <p:spPr>
          <a:xfrm>
            <a:off x="1324747" y="48217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D479FE-8C74-894C-888B-3EA1B0E5F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8" y="3613944"/>
            <a:ext cx="1080120" cy="10801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9E192E-A992-0E47-B52E-C773B0017A00}"/>
              </a:ext>
            </a:extLst>
          </p:cNvPr>
          <p:cNvSpPr txBox="1"/>
          <p:nvPr/>
        </p:nvSpPr>
        <p:spPr>
          <a:xfrm>
            <a:off x="3740488" y="48217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.o</a:t>
            </a:r>
            <a:r>
              <a:rPr kumimoji="1" lang="zh-CN" altLang="en-US" dirty="0"/>
              <a:t>文件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6CD018-24C2-AB43-A93E-0B7A2DFEE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16" y="3613944"/>
            <a:ext cx="1080120" cy="108012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FCB3A8F-96A5-FD4A-9EFE-045EFCCE9C8B}"/>
              </a:ext>
            </a:extLst>
          </p:cNvPr>
          <p:cNvCxnSpPr/>
          <p:nvPr/>
        </p:nvCxnSpPr>
        <p:spPr>
          <a:xfrm>
            <a:off x="2584888" y="422782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483D9-0CB7-2B4A-98CD-974B9A53D9C4}"/>
              </a:ext>
            </a:extLst>
          </p:cNvPr>
          <p:cNvSpPr txBox="1"/>
          <p:nvPr/>
        </p:nvSpPr>
        <p:spPr>
          <a:xfrm>
            <a:off x="2729774" y="37846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编译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117F3F-6892-FD48-9F4B-B20F4F9A85A7}"/>
              </a:ext>
            </a:extLst>
          </p:cNvPr>
          <p:cNvCxnSpPr/>
          <p:nvPr/>
        </p:nvCxnSpPr>
        <p:spPr>
          <a:xfrm>
            <a:off x="5249184" y="421896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C90EF5B-9D10-CD49-9CF4-C73DCB00121C}"/>
              </a:ext>
            </a:extLst>
          </p:cNvPr>
          <p:cNvSpPr txBox="1"/>
          <p:nvPr/>
        </p:nvSpPr>
        <p:spPr>
          <a:xfrm>
            <a:off x="5394070" y="378467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链接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93DE09-CE75-0240-A8C5-6D808C86DCBE}"/>
              </a:ext>
            </a:extLst>
          </p:cNvPr>
          <p:cNvSpPr/>
          <p:nvPr/>
        </p:nvSpPr>
        <p:spPr>
          <a:xfrm>
            <a:off x="6329304" y="3576285"/>
            <a:ext cx="2088232" cy="124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3E93083-AE91-D74A-B208-9969F678E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04" y="3984101"/>
            <a:ext cx="755591" cy="7555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3F8FE8-463D-F147-8E95-AD96FCC39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65" y="3967300"/>
            <a:ext cx="755591" cy="7555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62F577C-0FCE-2845-8241-82D6282A5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26" y="3972530"/>
            <a:ext cx="755591" cy="7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748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09116"/>
            <a:ext cx="8241323" cy="716457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文件有几种类型？</a:t>
            </a:r>
            <a:endParaRPr lang="en-US" altLang="zh-CN" dirty="0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F3606-5B12-BC4E-8AC0-3EB7B02301F8}"/>
              </a:ext>
            </a:extLst>
          </p:cNvPr>
          <p:cNvSpPr txBox="1"/>
          <p:nvPr/>
        </p:nvSpPr>
        <p:spPr>
          <a:xfrm>
            <a:off x="619300" y="2001881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： 共享目标文件文件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9B30A8-71EC-8144-9816-32CB74A19616}"/>
              </a:ext>
            </a:extLst>
          </p:cNvPr>
          <p:cNvSpPr txBox="1"/>
          <p:nvPr/>
        </p:nvSpPr>
        <p:spPr>
          <a:xfrm>
            <a:off x="6240461" y="425315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可执行文件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F286FE-050E-E945-970C-614090795FEA}"/>
              </a:ext>
            </a:extLst>
          </p:cNvPr>
          <p:cNvSpPr txBox="1"/>
          <p:nvPr/>
        </p:nvSpPr>
        <p:spPr>
          <a:xfrm>
            <a:off x="1324747" y="4674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D479FE-8C74-894C-888B-3EA1B0E5F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8" y="3466268"/>
            <a:ext cx="1080120" cy="10801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9E192E-A992-0E47-B52E-C773B0017A00}"/>
              </a:ext>
            </a:extLst>
          </p:cNvPr>
          <p:cNvSpPr txBox="1"/>
          <p:nvPr/>
        </p:nvSpPr>
        <p:spPr>
          <a:xfrm>
            <a:off x="3740488" y="467410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.so</a:t>
            </a:r>
            <a:r>
              <a:rPr kumimoji="1" lang="zh-CN" altLang="en-US" dirty="0"/>
              <a:t>文件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6CD018-24C2-AB43-A93E-0B7A2DFEE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16" y="3466268"/>
            <a:ext cx="1080120" cy="108012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FCB3A8F-96A5-FD4A-9EFE-045EFCCE9C8B}"/>
              </a:ext>
            </a:extLst>
          </p:cNvPr>
          <p:cNvCxnSpPr/>
          <p:nvPr/>
        </p:nvCxnSpPr>
        <p:spPr>
          <a:xfrm>
            <a:off x="2584888" y="4080148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483D9-0CB7-2B4A-98CD-974B9A53D9C4}"/>
              </a:ext>
            </a:extLst>
          </p:cNvPr>
          <p:cNvSpPr txBox="1"/>
          <p:nvPr/>
        </p:nvSpPr>
        <p:spPr>
          <a:xfrm>
            <a:off x="2729774" y="3636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编译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117F3F-6892-FD48-9F4B-B20F4F9A85A7}"/>
              </a:ext>
            </a:extLst>
          </p:cNvPr>
          <p:cNvCxnSpPr/>
          <p:nvPr/>
        </p:nvCxnSpPr>
        <p:spPr>
          <a:xfrm>
            <a:off x="5249184" y="4071291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C90EF5B-9D10-CD49-9CF4-C73DCB00121C}"/>
              </a:ext>
            </a:extLst>
          </p:cNvPr>
          <p:cNvSpPr txBox="1"/>
          <p:nvPr/>
        </p:nvSpPr>
        <p:spPr>
          <a:xfrm>
            <a:off x="5131667" y="363699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动态链接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93DE09-CE75-0240-A8C5-6D808C86DCBE}"/>
              </a:ext>
            </a:extLst>
          </p:cNvPr>
          <p:cNvSpPr/>
          <p:nvPr/>
        </p:nvSpPr>
        <p:spPr>
          <a:xfrm>
            <a:off x="6329304" y="3428609"/>
            <a:ext cx="1195024" cy="71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625D72-FC14-3A46-9849-A985173831D7}"/>
              </a:ext>
            </a:extLst>
          </p:cNvPr>
          <p:cNvSpPr txBox="1"/>
          <p:nvPr/>
        </p:nvSpPr>
        <p:spPr>
          <a:xfrm>
            <a:off x="6240461" y="586798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可执行文件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DCA05E-63F9-C44F-B75A-61D366BC3AD6}"/>
              </a:ext>
            </a:extLst>
          </p:cNvPr>
          <p:cNvSpPr/>
          <p:nvPr/>
        </p:nvSpPr>
        <p:spPr>
          <a:xfrm>
            <a:off x="6329304" y="5043437"/>
            <a:ext cx="1195024" cy="71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C5B3C9F-E586-3148-869C-828E871D826F}"/>
              </a:ext>
            </a:extLst>
          </p:cNvPr>
          <p:cNvCxnSpPr>
            <a:cxnSpLocks/>
          </p:cNvCxnSpPr>
          <p:nvPr/>
        </p:nvCxnSpPr>
        <p:spPr>
          <a:xfrm>
            <a:off x="5249184" y="4636460"/>
            <a:ext cx="936104" cy="78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5262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12776"/>
            <a:ext cx="8241323" cy="716457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文件有几种类型？</a:t>
            </a:r>
            <a:endParaRPr lang="en-US" altLang="zh-CN" dirty="0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F3606-5B12-BC4E-8AC0-3EB7B02301F8}"/>
              </a:ext>
            </a:extLst>
          </p:cNvPr>
          <p:cNvSpPr txBox="1"/>
          <p:nvPr/>
        </p:nvSpPr>
        <p:spPr>
          <a:xfrm>
            <a:off x="619300" y="200554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：核心转储文件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F286FE-050E-E945-970C-614090795FEA}"/>
              </a:ext>
            </a:extLst>
          </p:cNvPr>
          <p:cNvSpPr txBox="1"/>
          <p:nvPr/>
        </p:nvSpPr>
        <p:spPr>
          <a:xfrm>
            <a:off x="5066935" y="4339504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文件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6CD018-24C2-AB43-A93E-0B7A2DFE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62" y="3130494"/>
            <a:ext cx="1080120" cy="108012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FCB3A8F-96A5-FD4A-9EFE-045EFCCE9C8B}"/>
              </a:ext>
            </a:extLst>
          </p:cNvPr>
          <p:cNvCxnSpPr/>
          <p:nvPr/>
        </p:nvCxnSpPr>
        <p:spPr>
          <a:xfrm>
            <a:off x="4358534" y="374437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A2483D9-0CB7-2B4A-98CD-974B9A53D9C4}"/>
              </a:ext>
            </a:extLst>
          </p:cNvPr>
          <p:cNvSpPr txBox="1"/>
          <p:nvPr/>
        </p:nvSpPr>
        <p:spPr>
          <a:xfrm>
            <a:off x="4503420" y="330122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生成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73A5A4-BB75-7541-B18A-9B175EB8A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89" y="3195851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65EEDB-BEF9-0344-BBA7-567A912D2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50" y="3195851"/>
            <a:ext cx="609600" cy="6096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CA723B2-AABD-4841-BC07-8C22EC335E23}"/>
              </a:ext>
            </a:extLst>
          </p:cNvPr>
          <p:cNvSpPr txBox="1"/>
          <p:nvPr/>
        </p:nvSpPr>
        <p:spPr>
          <a:xfrm>
            <a:off x="2497519" y="431626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系统崩溃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C1C399-DEB5-3D4F-A59D-1D5C13F8745D}"/>
              </a:ext>
            </a:extLst>
          </p:cNvPr>
          <p:cNvSpPr txBox="1"/>
          <p:nvPr/>
        </p:nvSpPr>
        <p:spPr>
          <a:xfrm>
            <a:off x="2441355" y="5464458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dump</a:t>
            </a:r>
            <a:r>
              <a:rPr kumimoji="1" lang="zh-CN" altLang="en-US" dirty="0"/>
              <a:t>文件用来记录系统崩溃时的信息</a:t>
            </a:r>
            <a:endParaRPr kumimoji="1" lang="en-US" altLang="zh-CN" dirty="0"/>
          </a:p>
          <a:p>
            <a:r>
              <a:rPr kumimoji="1" lang="zh-CN" altLang="en-US" dirty="0"/>
              <a:t>用以后续的错误查询</a:t>
            </a:r>
          </a:p>
        </p:txBody>
      </p:sp>
    </p:spTree>
    <p:extLst>
      <p:ext uri="{BB962C8B-B14F-4D97-AF65-F5344CB8AC3E}">
        <p14:creationId xmlns:p14="http://schemas.microsoft.com/office/powerpoint/2010/main" val="35242079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FC1D26-4D5B-E749-8598-A7443911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63" y="1412777"/>
            <a:ext cx="8241323" cy="4896543"/>
          </a:xfrm>
        </p:spPr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079CF6D-974F-0745-9D38-B0EF6D50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文件格式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AE044B0-779A-4443-94C2-2CD05B18A026}"/>
              </a:ext>
            </a:extLst>
          </p:cNvPr>
          <p:cNvGrpSpPr/>
          <p:nvPr/>
        </p:nvGrpSpPr>
        <p:grpSpPr>
          <a:xfrm>
            <a:off x="1187624" y="2354462"/>
            <a:ext cx="6351202" cy="3766145"/>
            <a:chOff x="1420594" y="2183135"/>
            <a:chExt cx="5986901" cy="355012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D14A7AC-433C-DF46-A757-9BFAAF166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795" y="2183135"/>
              <a:ext cx="5981700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190AC3D4-71E6-7948-9BF2-78897B74C3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7"/>
            <a:stretch/>
          </p:blipFill>
          <p:spPr bwMode="auto">
            <a:xfrm>
              <a:off x="1420594" y="2997814"/>
              <a:ext cx="5953125" cy="273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79556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C545AC-93B7-46F3-A065-9B0F0EBB8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39778"/>
            <a:ext cx="5304590" cy="39784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CAFA6A-9BB6-4A3A-9041-DC539A41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历史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E4C44A-4D66-415A-8984-25B1A35E56A8}"/>
              </a:ext>
            </a:extLst>
          </p:cNvPr>
          <p:cNvSpPr txBox="1"/>
          <p:nvPr/>
        </p:nvSpPr>
        <p:spPr>
          <a:xfrm>
            <a:off x="2768532" y="558924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SVR4</a:t>
            </a:r>
            <a:r>
              <a:rPr lang="zh-CN" altLang="en-US" dirty="0"/>
              <a:t>操作系统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8079CD-1536-4099-8FF7-7E3C8FFD97C9}"/>
              </a:ext>
            </a:extLst>
          </p:cNvPr>
          <p:cNvSpPr txBox="1"/>
          <p:nvPr/>
        </p:nvSpPr>
        <p:spPr>
          <a:xfrm>
            <a:off x="6284777" y="2264386"/>
            <a:ext cx="2937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1988</a:t>
            </a:r>
            <a:r>
              <a:rPr lang="zh-CN" altLang="en-US" dirty="0"/>
              <a:t>：</a:t>
            </a:r>
            <a:r>
              <a:rPr lang="en-US" altLang="zh-CN" dirty="0"/>
              <a:t>ELF</a:t>
            </a:r>
            <a:r>
              <a:rPr lang="zh-CN" altLang="en-US" dirty="0"/>
              <a:t>首次出现</a:t>
            </a:r>
            <a:endParaRPr lang="en-US" altLang="zh-CN" dirty="0"/>
          </a:p>
          <a:p>
            <a:pPr algn="l"/>
            <a:r>
              <a:rPr lang="zh-CN" altLang="en-US" dirty="0"/>
              <a:t>在</a:t>
            </a:r>
            <a:r>
              <a:rPr lang="en-US" altLang="zh-CN" dirty="0"/>
              <a:t>SVR4</a:t>
            </a:r>
            <a:r>
              <a:rPr lang="zh-CN" altLang="en-US" dirty="0"/>
              <a:t>操作系统中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0AF3A8-7B70-4C24-886C-A392EBD93931}"/>
              </a:ext>
            </a:extLst>
          </p:cNvPr>
          <p:cNvSpPr txBox="1"/>
          <p:nvPr/>
        </p:nvSpPr>
        <p:spPr>
          <a:xfrm>
            <a:off x="6284777" y="3109897"/>
            <a:ext cx="2202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1999</a:t>
            </a:r>
            <a:r>
              <a:rPr lang="zh-CN" altLang="en-US" dirty="0"/>
              <a:t>：被选为</a:t>
            </a:r>
            <a:r>
              <a:rPr lang="en-US" altLang="zh-CN" dirty="0"/>
              <a:t>x86open</a:t>
            </a:r>
            <a:r>
              <a:rPr lang="zh-CN" altLang="en-US" dirty="0"/>
              <a:t>项目中，</a:t>
            </a:r>
            <a:r>
              <a:rPr lang="en-US" altLang="zh-CN" dirty="0"/>
              <a:t>Unix</a:t>
            </a:r>
            <a:r>
              <a:rPr lang="zh-CN" altLang="en-US" dirty="0"/>
              <a:t>以及类</a:t>
            </a:r>
            <a:r>
              <a:rPr lang="en-US" altLang="zh-CN" dirty="0"/>
              <a:t>Unix</a:t>
            </a:r>
            <a:r>
              <a:rPr lang="zh-CN" altLang="en-US" dirty="0"/>
              <a:t>操作系统中的标准文件格式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453E8-04E2-5C40-9646-A34B596C85F6}"/>
              </a:ext>
            </a:extLst>
          </p:cNvPr>
          <p:cNvSpPr/>
          <p:nvPr/>
        </p:nvSpPr>
        <p:spPr>
          <a:xfrm>
            <a:off x="2339752" y="5958572"/>
            <a:ext cx="26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cs typeface="Times New Roman" panose="02020603050405020304" pitchFamily="18" charset="0"/>
              </a:rPr>
              <a:t>UNIX System V Release4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15388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通用信息 (标准)">
  <a:themeElements>
    <a:clrScheme name="">
      <a:dk1>
        <a:srgbClr val="0033CC"/>
      </a:dk1>
      <a:lt1>
        <a:srgbClr val="FFFFFF"/>
      </a:lt1>
      <a:dk2>
        <a:srgbClr val="336699"/>
      </a:dk2>
      <a:lt2>
        <a:srgbClr val="008000"/>
      </a:lt2>
      <a:accent1>
        <a:srgbClr val="3366FF"/>
      </a:accent1>
      <a:accent2>
        <a:srgbClr val="FFFF66"/>
      </a:accent2>
      <a:accent3>
        <a:srgbClr val="FFFFFF"/>
      </a:accent3>
      <a:accent4>
        <a:srgbClr val="002AAE"/>
      </a:accent4>
      <a:accent5>
        <a:srgbClr val="ADB8FF"/>
      </a:accent5>
      <a:accent6>
        <a:srgbClr val="E7E75C"/>
      </a:accent6>
      <a:hlink>
        <a:srgbClr val="FF6600"/>
      </a:hlink>
      <a:folHlink>
        <a:srgbClr val="FFCC66"/>
      </a:folHlink>
    </a:clrScheme>
    <a:fontScheme name="通用信息 (标准)">
      <a:majorFont>
        <a:latin typeface="Arial Narrow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[10-3]AppArmor</Template>
  <TotalTime>14660</TotalTime>
  <Words>3291</Words>
  <Application>Microsoft Macintosh PowerPoint</Application>
  <PresentationFormat>全屏显示(4:3)</PresentationFormat>
  <Paragraphs>289</Paragraphs>
  <Slides>33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DengXian</vt:lpstr>
      <vt:lpstr>黑体</vt:lpstr>
      <vt:lpstr>华文中宋</vt:lpstr>
      <vt:lpstr>隶书</vt:lpstr>
      <vt:lpstr>微软雅黑</vt:lpstr>
      <vt:lpstr>微软雅黑</vt:lpstr>
      <vt:lpstr>幼圆</vt:lpstr>
      <vt:lpstr>Arial</vt:lpstr>
      <vt:lpstr>Arial Narrow</vt:lpstr>
      <vt:lpstr>Calibri</vt:lpstr>
      <vt:lpstr>Consolas</vt:lpstr>
      <vt:lpstr>Monotype Sorts</vt:lpstr>
      <vt:lpstr>Times New Roman</vt:lpstr>
      <vt:lpstr>Wingdings</vt:lpstr>
      <vt:lpstr>通用信息 (标准)</vt:lpstr>
      <vt:lpstr>PowerPoint 演示文稿</vt:lpstr>
      <vt:lpstr>PowerPoint 演示文稿</vt:lpstr>
      <vt:lpstr>ELF文件格式</vt:lpstr>
      <vt:lpstr>ELF文件格式</vt:lpstr>
      <vt:lpstr>ELF文件格式</vt:lpstr>
      <vt:lpstr>ELF文件格式</vt:lpstr>
      <vt:lpstr>ELF文件格式</vt:lpstr>
      <vt:lpstr>ELF文件格式</vt:lpstr>
      <vt:lpstr>ELF历史</vt:lpstr>
      <vt:lpstr>ELF整体结构</vt:lpstr>
      <vt:lpstr>ELF分解图</vt:lpstr>
      <vt:lpstr>ELF整体布局</vt:lpstr>
      <vt:lpstr>ELF整体布局</vt:lpstr>
      <vt:lpstr>ELF整体布局</vt:lpstr>
      <vt:lpstr>ELF整体布局</vt:lpstr>
      <vt:lpstr>ELF 命令：查看elf头</vt:lpstr>
      <vt:lpstr>ELF 命令：查看elf段表</vt:lpstr>
      <vt:lpstr>ELF文件格式</vt:lpstr>
      <vt:lpstr>ELF文件格式</vt:lpstr>
      <vt:lpstr>ELF文件格式 </vt:lpstr>
      <vt:lpstr>ELF符号表</vt:lpstr>
      <vt:lpstr>ELF符号表</vt:lpstr>
      <vt:lpstr>ELF符号表</vt:lpstr>
      <vt:lpstr>大纲</vt:lpstr>
      <vt:lpstr>内核映像文件的格式和符号表</vt:lpstr>
      <vt:lpstr>内核映像文件的格式</vt:lpstr>
      <vt:lpstr>内核映像文件的格式和符号表</vt:lpstr>
      <vt:lpstr>内核映像文件的格式</vt:lpstr>
      <vt:lpstr>内核符号表</vt:lpstr>
      <vt:lpstr>内核符号表</vt:lpstr>
      <vt:lpstr>大纲</vt:lpstr>
      <vt:lpstr>内核映像文件的内存加载布局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数据操作系统的设计与实现</dc:title>
  <dc:creator>Wang Yu</dc:creator>
  <cp:lastModifiedBy>Microsoft Office User</cp:lastModifiedBy>
  <cp:revision>495</cp:revision>
  <dcterms:created xsi:type="dcterms:W3CDTF">2013-08-21T07:50:29Z</dcterms:created>
  <dcterms:modified xsi:type="dcterms:W3CDTF">2021-01-14T07:58:25Z</dcterms:modified>
</cp:coreProperties>
</file>